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34F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aching and Learning via Undergraduate Research:…"/>
          <p:cNvSpPr txBox="1"/>
          <p:nvPr>
            <p:ph type="ctrTitle"/>
          </p:nvPr>
        </p:nvSpPr>
        <p:spPr>
          <a:xfrm>
            <a:off x="1206500" y="1752006"/>
            <a:ext cx="21234582" cy="3707687"/>
          </a:xfrm>
          <a:prstGeom prst="rect">
            <a:avLst/>
          </a:prstGeom>
        </p:spPr>
        <p:txBody>
          <a:bodyPr/>
          <a:lstStyle/>
          <a:p>
            <a:pPr algn="ctr" defTabSz="1755604">
              <a:defRPr spc="-129" sz="6480"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Teaching and Learning via Undergraduate Research:</a:t>
            </a:r>
          </a:p>
          <a:p>
            <a:pPr algn="ctr" defTabSz="1755604">
              <a:defRPr spc="-129" sz="6480"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Notes from the Harvard Forestry Data Science Lab</a:t>
            </a:r>
          </a:p>
        </p:txBody>
      </p:sp>
      <p:sp>
        <p:nvSpPr>
          <p:cNvPr id="152" name="Grayson W. White1, Kelly S. McConville2"/>
          <p:cNvSpPr txBox="1"/>
          <p:nvPr>
            <p:ph type="subTitle" sz="quarter" idx="1"/>
          </p:nvPr>
        </p:nvSpPr>
        <p:spPr>
          <a:xfrm>
            <a:off x="1206500" y="5380786"/>
            <a:ext cx="21234582" cy="2620645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8DBAA5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Grayson W. White</a:t>
            </a:r>
            <a:r>
              <a:rPr baseline="31999"/>
              <a:t>1</a:t>
            </a:r>
            <a:r>
              <a:t>, Kelly S. McConville</a:t>
            </a:r>
            <a:r>
              <a:rPr baseline="31999"/>
              <a:t>2</a:t>
            </a:r>
          </a:p>
        </p:txBody>
      </p:sp>
      <p:sp>
        <p:nvSpPr>
          <p:cNvPr id="153" name="1 Michigan State University, 2 Harvard University"/>
          <p:cNvSpPr txBox="1"/>
          <p:nvPr/>
        </p:nvSpPr>
        <p:spPr>
          <a:xfrm>
            <a:off x="5601369" y="6380390"/>
            <a:ext cx="13181262" cy="955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3600">
                <a:solidFill>
                  <a:srgbClr val="8DBBA4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baseline="31999"/>
              <a:t>1 </a:t>
            </a:r>
            <a:r>
              <a:t>Michigan State University, </a:t>
            </a:r>
            <a:r>
              <a:rPr baseline="31999"/>
              <a:t>2 </a:t>
            </a:r>
            <a:r>
              <a:t>Harvard University</a:t>
            </a:r>
          </a:p>
        </p:txBody>
      </p:sp>
      <p:sp>
        <p:nvSpPr>
          <p:cNvPr id="154" name="Joint Statistical Meetings 2024"/>
          <p:cNvSpPr txBox="1"/>
          <p:nvPr/>
        </p:nvSpPr>
        <p:spPr>
          <a:xfrm>
            <a:off x="172233" y="12682219"/>
            <a:ext cx="715444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Joint Statistical Meetings 2024</a:t>
            </a:r>
          </a:p>
        </p:txBody>
      </p:sp>
      <p:sp>
        <p:nvSpPr>
          <p:cNvPr id="155" name="August 6, 2024"/>
          <p:cNvSpPr txBox="1"/>
          <p:nvPr/>
        </p:nvSpPr>
        <p:spPr>
          <a:xfrm>
            <a:off x="20286628" y="12682219"/>
            <a:ext cx="377474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  August 6, 2024</a:t>
            </a:r>
          </a:p>
        </p:txBody>
      </p:sp>
      <p:sp>
        <p:nvSpPr>
          <p:cNvPr id="156" name="Portland, Oregon, USA"/>
          <p:cNvSpPr txBox="1"/>
          <p:nvPr/>
        </p:nvSpPr>
        <p:spPr>
          <a:xfrm>
            <a:off x="9398626" y="12682219"/>
            <a:ext cx="558674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Portland, Oregon, USA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4-08-05 at 8.31.30 AM.png" descr="Screenshot 2024-08-05 at 8.31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392" y="-2879"/>
            <a:ext cx="24404783" cy="1369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4-08-05 at 8.31.44 AM.png" descr="Screenshot 2024-08-05 at 8.31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001" y="-21958"/>
            <a:ext cx="2454549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ject: Zero Inflated Estimator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Zero Inflated Estimator</a:t>
            </a:r>
          </a:p>
        </p:txBody>
      </p:sp>
      <p:sp>
        <p:nvSpPr>
          <p:cNvPr id="187" name="Josh and Julian started the project in Summer 2022.…"/>
          <p:cNvSpPr txBox="1"/>
          <p:nvPr/>
        </p:nvSpPr>
        <p:spPr>
          <a:xfrm>
            <a:off x="1009071" y="2609319"/>
            <a:ext cx="22365858" cy="102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Josh and Julian started the project in Summer 2022.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Dinan and Niels continued it in Summer 2023.</a:t>
            </a:r>
          </a:p>
          <a:p>
            <a:pPr algn="l" defTabSz="825500">
              <a:lnSpc>
                <a:spcPct val="150000"/>
              </a:lnSpc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Implemented a two-stage estimator and MSE estimator for zero-inflated continuous data, wrote an R package, and a manuscript!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Josh presented the results here at JSM just yesterday.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oject: Zero Inflated Estimator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Zero Inflated Estimator</a:t>
            </a:r>
          </a:p>
        </p:txBody>
      </p:sp>
      <p:pic>
        <p:nvPicPr>
          <p:cNvPr id="190" name="Screenshot 2024-07-30 at 12.26.25 PM.png" descr="Screenshot 2024-07-30 at 12.26.25 PM.png"/>
          <p:cNvPicPr>
            <a:picLocks noChangeAspect="1"/>
          </p:cNvPicPr>
          <p:nvPr/>
        </p:nvPicPr>
        <p:blipFill>
          <a:blip r:embed="rId2">
            <a:extLst/>
          </a:blip>
          <a:srcRect l="6866" t="0" r="6866" b="0"/>
          <a:stretch>
            <a:fillRect/>
          </a:stretch>
        </p:blipFill>
        <p:spPr>
          <a:xfrm>
            <a:off x="1505480" y="3108223"/>
            <a:ext cx="9383567" cy="93021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84200" dist="413540" dir="5400000">
              <a:srgbClr val="000000">
                <a:alpha val="50000"/>
              </a:srgbClr>
            </a:outerShdw>
          </a:effectLst>
        </p:spPr>
      </p:pic>
      <p:pic>
        <p:nvPicPr>
          <p:cNvPr id="191" name="Screenshot 2024-07-30 at 12.28.39 PM.png" descr="Screenshot 2024-07-30 at 12.28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1611" y="2192639"/>
            <a:ext cx="12469746" cy="1113329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ttps://arxiv.org/abs/2402.03263"/>
          <p:cNvSpPr txBox="1"/>
          <p:nvPr/>
        </p:nvSpPr>
        <p:spPr>
          <a:xfrm>
            <a:off x="13973953" y="12698648"/>
            <a:ext cx="848506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https://arxiv.org/abs/2402.03263</a:t>
            </a:r>
          </a:p>
        </p:txBody>
      </p:sp>
      <p:sp>
        <p:nvSpPr>
          <p:cNvPr id="193" name="https://CRAN.R-project.org/package=saeczi"/>
          <p:cNvSpPr txBox="1"/>
          <p:nvPr/>
        </p:nvSpPr>
        <p:spPr>
          <a:xfrm>
            <a:off x="487766" y="12698648"/>
            <a:ext cx="1141914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https://CRAN.R-project.org/package=saeczi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aeczi_example.gif" descr="saeczi_examp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638" y="-2915"/>
            <a:ext cx="22588724" cy="13721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rb_nv.png" descr="prb_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-1"/>
            <a:ext cx="22860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mse_nv.png" descr="rmse_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22860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A_estimates.png" descr="DA_estim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-1"/>
            <a:ext cx="22860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FDS Program Overview"/>
          <p:cNvSpPr txBox="1"/>
          <p:nvPr>
            <p:ph type="ctrTitle"/>
          </p:nvPr>
        </p:nvSpPr>
        <p:spPr>
          <a:xfrm>
            <a:off x="1170176" y="479272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UFDS Program Overview</a:t>
            </a:r>
          </a:p>
        </p:txBody>
      </p:sp>
      <p:sp>
        <p:nvSpPr>
          <p:cNvPr id="159" name="Ten-week summer program.…"/>
          <p:cNvSpPr txBox="1"/>
          <p:nvPr>
            <p:ph type="subTitle" sz="half" idx="1"/>
          </p:nvPr>
        </p:nvSpPr>
        <p:spPr>
          <a:xfrm>
            <a:off x="1009071" y="2609319"/>
            <a:ext cx="11676676" cy="9990261"/>
          </a:xfrm>
          <a:prstGeom prst="rect">
            <a:avLst/>
          </a:prstGeom>
        </p:spPr>
        <p:txBody>
          <a:bodyPr/>
          <a:lstStyle/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Ten-week summer program.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Answering genuine statistical questions from the US Forest Service and stakeholders.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Students from a variety of backgrounds and abilities. 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Minimal “prerequisites”.</a:t>
            </a:r>
          </a:p>
        </p:txBody>
      </p:sp>
      <p:pic>
        <p:nvPicPr>
          <p:cNvPr id="160" name="Screenshot 2024-07-29 at 4.25.05 PM.png" descr="Screenshot 2024-07-29 at 4.25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3301" y="3578549"/>
            <a:ext cx="10795001" cy="805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486" t="0" r="0" b="0"/>
          <a:stretch>
            <a:fillRect/>
          </a:stretch>
        </p:blipFill>
        <p:spPr>
          <a:xfrm>
            <a:off x="12226145" y="2640520"/>
            <a:ext cx="12073313" cy="9336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tudent Experience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Student Experience</a:t>
            </a:r>
          </a:p>
        </p:txBody>
      </p:sp>
      <p:sp>
        <p:nvSpPr>
          <p:cNvPr id="164" name="Most of the time, this is the student’s first research experience.…"/>
          <p:cNvSpPr txBox="1"/>
          <p:nvPr/>
        </p:nvSpPr>
        <p:spPr>
          <a:xfrm>
            <a:off x="1009071" y="2609319"/>
            <a:ext cx="11073208" cy="999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Most of the time, this is the </a:t>
            </a:r>
            <a:r>
              <a:rPr u="sng"/>
              <a:t>student’s first research experience</a:t>
            </a:r>
            <a:r>
              <a:t>.</a:t>
            </a:r>
          </a:p>
          <a:p>
            <a:pPr lvl="2" marL="1246504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Curating research experience while being “productive”.</a:t>
            </a:r>
          </a:p>
          <a:p>
            <a:pPr lvl="2" marL="1246504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Sense of belonging: students present ideas, teaching peers in meetings etc.</a:t>
            </a:r>
          </a:p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u="sng"/>
              <a:t>Students as teachers:</a:t>
            </a:r>
            <a:r>
              <a:t> play off each other’s strengths.</a:t>
            </a:r>
          </a:p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u="sng"/>
              <a:t>Balance in workload and avoiding burnout</a:t>
            </a:r>
            <a:r>
              <a:t>: many fun group activities throughout the summer.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utcomes"/>
          <p:cNvSpPr txBox="1"/>
          <p:nvPr>
            <p:ph type="ctrTitle"/>
          </p:nvPr>
        </p:nvSpPr>
        <p:spPr>
          <a:xfrm>
            <a:off x="1170176" y="451091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Outcomes</a:t>
            </a:r>
          </a:p>
        </p:txBody>
      </p:sp>
      <p:pic>
        <p:nvPicPr>
          <p:cNvPr id="167" name="Screenshot 2024-07-29 at 12.35.30 PM.png" descr="Screenshot 2024-07-29 at 12.35.30 PM.png"/>
          <p:cNvPicPr>
            <a:picLocks noChangeAspect="1"/>
          </p:cNvPicPr>
          <p:nvPr/>
        </p:nvPicPr>
        <p:blipFill>
          <a:blip r:embed="rId2">
            <a:extLst/>
          </a:blip>
          <a:srcRect l="0" t="19306" r="0" b="0"/>
          <a:stretch>
            <a:fillRect/>
          </a:stretch>
        </p:blipFill>
        <p:spPr>
          <a:xfrm>
            <a:off x="11754338" y="3298825"/>
            <a:ext cx="11832135" cy="71182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onfident students who want to further engage with research…"/>
          <p:cNvSpPr txBox="1"/>
          <p:nvPr/>
        </p:nvSpPr>
        <p:spPr>
          <a:xfrm>
            <a:off x="163642" y="2749398"/>
            <a:ext cx="11139036" cy="999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Confident students who want to further engage with research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Understanding the huge benefits of collaboration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Finding jobs that bring joy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ject: Simulation Studies for Small Area Estimation"/>
          <p:cNvSpPr txBox="1"/>
          <p:nvPr>
            <p:ph type="ctrTitle"/>
          </p:nvPr>
        </p:nvSpPr>
        <p:spPr>
          <a:xfrm>
            <a:off x="1170176" y="282005"/>
            <a:ext cx="22043648" cy="1659756"/>
          </a:xfrm>
          <a:prstGeom prst="rect">
            <a:avLst/>
          </a:prstGeom>
        </p:spPr>
        <p:txBody>
          <a:bodyPr/>
          <a:lstStyle>
            <a:lvl1pPr algn="ctr" defTabSz="1755604">
              <a:defRPr spc="-129" sz="648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Simulation Studies for Small Area Estimation</a:t>
            </a:r>
          </a:p>
        </p:txBody>
      </p:sp>
      <p:sp>
        <p:nvSpPr>
          <p:cNvPr id="171" name="All four students from summer 2023, Dinan; Niels; Lal; and Thor, participated.…"/>
          <p:cNvSpPr txBox="1"/>
          <p:nvPr/>
        </p:nvSpPr>
        <p:spPr>
          <a:xfrm>
            <a:off x="1009071" y="2609319"/>
            <a:ext cx="11348081" cy="1032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All four students from summer 2023, Dinan; Niels; Lal; and Thor, participated.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Each student worked on individual research questions or “dials” in the simulation study.</a:t>
            </a:r>
          </a:p>
        </p:txBody>
      </p:sp>
      <p:pic>
        <p:nvPicPr>
          <p:cNvPr id="172" name="m333_hex.png" descr="m333_hex.png"/>
          <p:cNvPicPr>
            <a:picLocks noChangeAspect="1"/>
          </p:cNvPicPr>
          <p:nvPr/>
        </p:nvPicPr>
        <p:blipFill>
          <a:blip r:embed="rId2">
            <a:extLst/>
          </a:blip>
          <a:srcRect l="8436" t="0" r="7361" b="0"/>
          <a:stretch>
            <a:fillRect/>
          </a:stretch>
        </p:blipFill>
        <p:spPr>
          <a:xfrm>
            <a:off x="12480081" y="3209056"/>
            <a:ext cx="11404177" cy="8126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tudents_teaching3.gif" descr="students_teaching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108" y="145461"/>
            <a:ext cx="24452216" cy="1342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4-08-05 at 8.27.21 AM.png" descr="Screenshot 2024-08-05 at 8.27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13" y="0"/>
            <a:ext cx="2443162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4-08-05 at 8.30.44 AM.png" descr="Screenshot 2024-08-05 at 8.3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6" y="54041"/>
            <a:ext cx="24345248" cy="13638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24-08-05 at 8.31.17 AM.png" descr="Screenshot 2024-08-05 at 8.31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" y="8019"/>
            <a:ext cx="24398591" cy="1369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